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9" r:id="rId12"/>
    <p:sldId id="265" r:id="rId13"/>
    <p:sldId id="266" r:id="rId14"/>
    <p:sldId id="270" r:id="rId15"/>
    <p:sldId id="267" r:id="rId16"/>
    <p:sldId id="271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408000"/>
    <a:srgbClr val="008000"/>
    <a:srgbClr val="66FFCC"/>
    <a:srgbClr val="FF8000"/>
    <a:srgbClr val="00FF80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BA49B-E53D-6C47-906D-00B3B1549282}" type="datetimeFigureOut">
              <a:rPr lang="en-US" smtClean="0"/>
              <a:t>12/8/14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4AEB5-043D-AB48-8655-939B6B66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137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12/8/14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12/8/14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12/8/14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12/8/14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12/8/14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12/8/14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12/8/14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12/8/14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video.nationalgeographic.com/video/environment/energy-environment/alternative-energy/" TargetMode="External"/><Relationship Id="rId3" Type="http://schemas.openxmlformats.org/officeDocument/2006/relationships/hyperlink" Target="http://www.youtube.com/watch?v=pBTnVoEIb9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0" y="6373176"/>
            <a:ext cx="9144000" cy="457200"/>
          </a:xfrm>
        </p:spPr>
        <p:txBody>
          <a:bodyPr>
            <a:noAutofit/>
          </a:bodyPr>
          <a:lstStyle/>
          <a:p>
            <a:pPr algn="l"/>
            <a:r>
              <a:rPr lang="en-US" sz="2000" b="1" dirty="0" smtClean="0">
                <a:solidFill>
                  <a:srgbClr val="595959"/>
                </a:solidFill>
                <a:latin typeface="Arial Rounded MT Bold"/>
                <a:cs typeface="Arial Rounded MT Bold"/>
              </a:rPr>
              <a:t>Energy and Resources on Earth      Pages 815-822</a:t>
            </a:r>
            <a:endParaRPr lang="en-US" sz="2000" b="1" dirty="0">
              <a:solidFill>
                <a:srgbClr val="595959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93266" y="46468"/>
            <a:ext cx="6629400" cy="816473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/>
                <a:cs typeface="Arial Rounded MT Bold"/>
              </a:rPr>
              <a:t>Chapter 23 Section 2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3976372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Renewable: </a:t>
            </a:r>
            <a:r>
              <a:rPr lang="en-US" b="1" dirty="0" smtClean="0">
                <a:solidFill>
                  <a:schemeClr val="accent2"/>
                </a:solidFill>
              </a:rPr>
              <a:t>Solar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63" y="1752600"/>
            <a:ext cx="8843910" cy="4373563"/>
          </a:xfrm>
        </p:spPr>
        <p:txBody>
          <a:bodyPr/>
          <a:lstStyle/>
          <a:p>
            <a:r>
              <a:rPr lang="en-US" dirty="0" smtClean="0"/>
              <a:t>Harnessing energy from the Sun</a:t>
            </a:r>
          </a:p>
          <a:p>
            <a:r>
              <a:rPr lang="en-US" dirty="0" smtClean="0"/>
              <a:t>Everyday, Earth receives more energy from sun than U.S. uses in an entire year—</a:t>
            </a:r>
            <a:r>
              <a:rPr lang="en-US" u="sng" dirty="0" smtClean="0"/>
              <a:t>sunlight is ongoing</a:t>
            </a:r>
            <a:r>
              <a:rPr lang="en-US" dirty="0" smtClean="0"/>
              <a:t>!</a:t>
            </a:r>
          </a:p>
          <a:p>
            <a:r>
              <a:rPr lang="en-US" dirty="0" smtClean="0"/>
              <a:t>Can harness sun’s energy by using </a:t>
            </a:r>
            <a:r>
              <a:rPr lang="en-US" u="sng" dirty="0" smtClean="0"/>
              <a:t>solar panels/cells</a:t>
            </a:r>
          </a:p>
          <a:p>
            <a:pPr marL="114300" indent="0">
              <a:buNone/>
            </a:pPr>
            <a:endParaRPr lang="en-US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415783"/>
              </p:ext>
            </p:extLst>
          </p:nvPr>
        </p:nvGraphicFramePr>
        <p:xfrm>
          <a:off x="185863" y="3720433"/>
          <a:ext cx="6096000" cy="238251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Sunlight is ongoing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No waste produced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Not all area</a:t>
                      </a:r>
                      <a:r>
                        <a:rPr lang="en-US" baseline="0" dirty="0" smtClean="0"/>
                        <a:t>s of Earth receive a lot of sunlight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Tools required to receive energy and convert to electricity (panels &amp; cells)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2261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Renewable: Solar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28" y="1409699"/>
            <a:ext cx="8030572" cy="487905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26504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Renewable: </a:t>
            </a:r>
            <a:r>
              <a:rPr lang="en-US" b="1" dirty="0" smtClean="0">
                <a:solidFill>
                  <a:schemeClr val="accent5"/>
                </a:solidFill>
              </a:rPr>
              <a:t>Wind</a:t>
            </a:r>
            <a:endParaRPr lang="en-US" b="1" dirty="0">
              <a:solidFill>
                <a:schemeClr val="accent5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688022"/>
              </p:ext>
            </p:extLst>
          </p:nvPr>
        </p:nvGraphicFramePr>
        <p:xfrm>
          <a:off x="1510320" y="1813399"/>
          <a:ext cx="6096000" cy="1285239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Relatively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u="sng" baseline="0" dirty="0" smtClean="0"/>
                        <a:t>low cost </a:t>
                      </a:r>
                      <a:r>
                        <a:rPr lang="en-US" baseline="0" dirty="0" smtClean="0"/>
                        <a:t>dependent on size of wind turbine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u="sng" dirty="0" smtClean="0"/>
                        <a:t>Unreliable</a:t>
                      </a:r>
                      <a:r>
                        <a:rPr lang="en-US" dirty="0" smtClean="0"/>
                        <a:t> (not always windy; strength</a:t>
                      </a:r>
                      <a:r>
                        <a:rPr lang="en-US" baseline="0" dirty="0" smtClean="0"/>
                        <a:t> varies)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320" y="3237316"/>
            <a:ext cx="6096000" cy="348955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41068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Renewable: </a:t>
            </a:r>
            <a:r>
              <a:rPr lang="en-US" b="1" dirty="0" smtClean="0">
                <a:solidFill>
                  <a:schemeClr val="accent4"/>
                </a:solidFill>
              </a:rPr>
              <a:t>Geothermal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419" y="1752600"/>
            <a:ext cx="8812933" cy="4373563"/>
          </a:xfrm>
        </p:spPr>
        <p:txBody>
          <a:bodyPr/>
          <a:lstStyle/>
          <a:p>
            <a:r>
              <a:rPr lang="en-US" dirty="0" smtClean="0"/>
              <a:t>Large regions of </a:t>
            </a:r>
            <a:r>
              <a:rPr lang="en-US" u="sng" dirty="0" smtClean="0"/>
              <a:t>hot magma heat</a:t>
            </a:r>
            <a:r>
              <a:rPr lang="en-US" dirty="0" smtClean="0"/>
              <a:t> underground reservoirs (holding pools) of water </a:t>
            </a:r>
            <a:r>
              <a:rPr lang="en-US" dirty="0" smtClean="0">
                <a:sym typeface="Wingdings"/>
              </a:rPr>
              <a:t> produces </a:t>
            </a:r>
            <a:r>
              <a:rPr lang="en-US" u="sng" dirty="0" smtClean="0">
                <a:sym typeface="Wingdings"/>
              </a:rPr>
              <a:t>steam</a:t>
            </a:r>
          </a:p>
          <a:p>
            <a:r>
              <a:rPr lang="en-US" dirty="0" smtClean="0">
                <a:sym typeface="Wingdings"/>
              </a:rPr>
              <a:t>Wells </a:t>
            </a:r>
            <a:r>
              <a:rPr lang="en-US" u="sng" dirty="0" smtClean="0">
                <a:sym typeface="Wingdings"/>
              </a:rPr>
              <a:t>drilled</a:t>
            </a:r>
            <a:r>
              <a:rPr lang="en-US" dirty="0" smtClean="0">
                <a:sym typeface="Wingdings"/>
              </a:rPr>
              <a:t> into reservoirs &amp; </a:t>
            </a:r>
            <a:r>
              <a:rPr lang="en-US" u="sng" dirty="0" smtClean="0">
                <a:sym typeface="Wingdings"/>
              </a:rPr>
              <a:t>steam/hot water rises to surface</a:t>
            </a:r>
            <a:r>
              <a:rPr lang="en-US" dirty="0" smtClean="0">
                <a:sym typeface="Wingdings"/>
              </a:rPr>
              <a:t>  </a:t>
            </a:r>
            <a:r>
              <a:rPr lang="en-US" u="sng" dirty="0" smtClean="0">
                <a:sym typeface="Wingdings"/>
              </a:rPr>
              <a:t>used to turn turbines</a:t>
            </a:r>
            <a:r>
              <a:rPr lang="en-US" dirty="0" smtClean="0">
                <a:sym typeface="Wingdings"/>
              </a:rPr>
              <a:t>  </a:t>
            </a:r>
            <a:r>
              <a:rPr lang="en-US" u="sng" dirty="0" smtClean="0">
                <a:sym typeface="Wingdings"/>
              </a:rPr>
              <a:t>generates electricity</a:t>
            </a:r>
          </a:p>
          <a:p>
            <a:pPr marL="114300" indent="0">
              <a:buNone/>
            </a:pPr>
            <a:endParaRPr lang="en-US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625908"/>
              </p:ext>
            </p:extLst>
          </p:nvPr>
        </p:nvGraphicFramePr>
        <p:xfrm>
          <a:off x="1386413" y="3983755"/>
          <a:ext cx="6096000" cy="155956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Easy to harness energy when in active volcanic</a:t>
                      </a:r>
                      <a:r>
                        <a:rPr lang="en-US" baseline="0" dirty="0" smtClean="0"/>
                        <a:t> areas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Geographically limited (not all places have active volcanic areas (magma)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682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Renewable Geothermal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96" y="1693333"/>
            <a:ext cx="8731604" cy="481728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67878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Renewable: </a:t>
            </a:r>
            <a:r>
              <a:rPr lang="en-US" b="1" dirty="0" smtClean="0">
                <a:solidFill>
                  <a:schemeClr val="accent1"/>
                </a:solidFill>
              </a:rPr>
              <a:t>Hydroelectric</a:t>
            </a:r>
            <a:endParaRPr lang="en-US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105797"/>
              </p:ext>
            </p:extLst>
          </p:nvPr>
        </p:nvGraphicFramePr>
        <p:xfrm>
          <a:off x="1304589" y="3565682"/>
          <a:ext cx="677591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7956"/>
                <a:gridCol w="33879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Water cycle is continuous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Dams can harm environment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6129" y="1781299"/>
            <a:ext cx="809252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Water </a:t>
            </a:r>
            <a:r>
              <a:rPr lang="en-US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power is harnessed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by </a:t>
            </a:r>
            <a:r>
              <a:rPr lang="en-US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building dams on rivers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Moving water turns turbines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 </a:t>
            </a:r>
            <a:r>
              <a:rPr lang="en-US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generates electricity</a:t>
            </a:r>
            <a:endParaRPr lang="en-US" sz="24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19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Renewable Hydroelectric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1447799"/>
            <a:ext cx="8013700" cy="50419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559880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Natural Resources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 rely on natural resources to provide the energy &amp; raw materials needed at home, work &amp; for growing food</a:t>
            </a:r>
          </a:p>
          <a:p>
            <a:pPr lvl="1"/>
            <a:r>
              <a:rPr lang="en-US" sz="2400" dirty="0" smtClean="0"/>
              <a:t>What is a natural resource?</a:t>
            </a:r>
          </a:p>
          <a:p>
            <a:pPr lvl="2"/>
            <a:r>
              <a:rPr lang="en-US" sz="2000" dirty="0" smtClean="0"/>
              <a:t>occurs </a:t>
            </a:r>
            <a:r>
              <a:rPr lang="en-US" sz="2000" dirty="0"/>
              <a:t>naturally within environments that exist relatively undisturbed by humanity, in a natural form.</a:t>
            </a:r>
          </a:p>
          <a:p>
            <a:pPr lvl="3"/>
            <a:r>
              <a:rPr lang="en-US" sz="1800" dirty="0" smtClean="0"/>
              <a:t>Ex: coal, natural gas, water, sunlight, oil, wind (just to name a few)</a:t>
            </a:r>
          </a:p>
          <a:p>
            <a:r>
              <a:rPr lang="en-US" sz="2600" dirty="0" smtClean="0"/>
              <a:t>Almost </a:t>
            </a:r>
            <a:r>
              <a:rPr lang="en-US" sz="2600" b="1" u="sng" dirty="0" smtClean="0"/>
              <a:t>all energy on Earth comes from the Sun</a:t>
            </a:r>
            <a:r>
              <a:rPr lang="en-US" sz="2600" dirty="0" smtClean="0"/>
              <a:t>!</a:t>
            </a:r>
          </a:p>
          <a:p>
            <a:pPr lvl="1"/>
            <a:r>
              <a:rPr lang="en-US" sz="2200" dirty="0" smtClean="0"/>
              <a:t>Plants harness Sun’s energy via photosynthesis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95338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Renewable</a:t>
            </a:r>
            <a:r>
              <a:rPr lang="en-US" dirty="0" smtClean="0"/>
              <a:t> vs. </a:t>
            </a:r>
            <a:r>
              <a:rPr lang="en-US" dirty="0" smtClean="0">
                <a:solidFill>
                  <a:srgbClr val="3366FF"/>
                </a:solidFill>
              </a:rPr>
              <a:t>nonrenewable</a:t>
            </a:r>
            <a:r>
              <a:rPr lang="en-US" dirty="0" smtClean="0"/>
              <a:t> 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952788"/>
          </a:xfrm>
        </p:spPr>
        <p:txBody>
          <a:bodyPr>
            <a:normAutofit fontScale="77500" lnSpcReduction="20000"/>
          </a:bodyPr>
          <a:lstStyle/>
          <a:p>
            <a:pPr marL="114300" indent="0" algn="ctr">
              <a:buNone/>
            </a:pPr>
            <a:r>
              <a:rPr lang="en-US" sz="3300" b="1" u="sng" dirty="0" smtClean="0">
                <a:solidFill>
                  <a:srgbClr val="FF0000"/>
                </a:solidFill>
              </a:rPr>
              <a:t>Renewable</a:t>
            </a:r>
          </a:p>
          <a:p>
            <a:pPr lvl="1"/>
            <a:r>
              <a:rPr lang="en-US" sz="2800" dirty="0" smtClean="0"/>
              <a:t>Resources that </a:t>
            </a:r>
            <a:r>
              <a:rPr lang="en-US" sz="2800" i="1" u="sng" dirty="0" smtClean="0"/>
              <a:t>can be replaced</a:t>
            </a:r>
            <a:r>
              <a:rPr lang="en-US" sz="2800" dirty="0" smtClean="0"/>
              <a:t> through natural processes in a relatively </a:t>
            </a:r>
            <a:r>
              <a:rPr lang="en-US" sz="2800" i="1" u="sng" dirty="0" smtClean="0"/>
              <a:t>short amount of time</a:t>
            </a:r>
          </a:p>
          <a:p>
            <a:pPr lvl="1"/>
            <a:r>
              <a:rPr lang="en-US" sz="2800" dirty="0" smtClean="0"/>
              <a:t>Can have </a:t>
            </a:r>
            <a:r>
              <a:rPr lang="en-US" sz="2800" i="1" u="sng" dirty="0" smtClean="0"/>
              <a:t>less waste and less harmful </a:t>
            </a:r>
            <a:r>
              <a:rPr lang="en-US" sz="2800" i="1" u="sng" dirty="0" smtClean="0"/>
              <a:t>effects </a:t>
            </a:r>
            <a:r>
              <a:rPr lang="en-US" sz="2800" i="1" u="sng" dirty="0" smtClean="0"/>
              <a:t>on environment</a:t>
            </a:r>
            <a:endParaRPr lang="en-US" sz="2800" dirty="0" smtClean="0"/>
          </a:p>
          <a:p>
            <a:pPr lvl="2"/>
            <a:r>
              <a:rPr lang="en-US" sz="2400" dirty="0" smtClean="0">
                <a:solidFill>
                  <a:srgbClr val="FF0000"/>
                </a:solidFill>
              </a:rPr>
              <a:t>Ex:</a:t>
            </a:r>
          </a:p>
          <a:p>
            <a:pPr lvl="3"/>
            <a:r>
              <a:rPr lang="en-US" sz="2100" dirty="0" smtClean="0"/>
              <a:t>Solar (Sun)</a:t>
            </a:r>
          </a:p>
          <a:p>
            <a:pPr lvl="3"/>
            <a:r>
              <a:rPr lang="en-US" sz="2100" dirty="0" smtClean="0"/>
              <a:t>Geothermal (Earth’s heat)</a:t>
            </a:r>
          </a:p>
          <a:p>
            <a:pPr lvl="3"/>
            <a:r>
              <a:rPr lang="en-US" sz="2100" dirty="0" smtClean="0"/>
              <a:t>Hydroelectric (Water)</a:t>
            </a:r>
          </a:p>
          <a:p>
            <a:pPr lvl="3"/>
            <a:r>
              <a:rPr lang="en-US" sz="2100" dirty="0" smtClean="0"/>
              <a:t>Wind</a:t>
            </a:r>
          </a:p>
          <a:p>
            <a:pPr marL="114300" indent="0">
              <a:buNone/>
            </a:pPr>
            <a:r>
              <a:rPr lang="en-US" dirty="0" smtClean="0">
                <a:hlinkClick r:id="rId2"/>
              </a:rPr>
              <a:t>NatGeo Alt Energy Video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114300" indent="0" algn="ctr">
              <a:buNone/>
            </a:pPr>
            <a:r>
              <a:rPr lang="en-US" sz="3400" b="1" u="sng" dirty="0" smtClean="0">
                <a:solidFill>
                  <a:srgbClr val="3366FF"/>
                </a:solidFill>
              </a:rPr>
              <a:t>Nonrenewable</a:t>
            </a:r>
          </a:p>
          <a:p>
            <a:pPr lvl="1"/>
            <a:r>
              <a:rPr lang="en-US" sz="2800" dirty="0" smtClean="0"/>
              <a:t>Resources that </a:t>
            </a:r>
            <a:r>
              <a:rPr lang="en-US" sz="2800" i="1" u="sng" dirty="0" smtClean="0"/>
              <a:t>take long time to form/replace</a:t>
            </a:r>
            <a:endParaRPr lang="en-US" sz="2800" dirty="0" smtClean="0"/>
          </a:p>
          <a:p>
            <a:pPr lvl="1"/>
            <a:r>
              <a:rPr lang="en-US" sz="2800" dirty="0" smtClean="0"/>
              <a:t>Can have </a:t>
            </a:r>
            <a:r>
              <a:rPr lang="en-US" sz="2800" i="1" u="sng" dirty="0" smtClean="0"/>
              <a:t>more wastes and more harmful effects on environment</a:t>
            </a:r>
            <a:endParaRPr lang="en-US" sz="2800" dirty="0" smtClean="0"/>
          </a:p>
          <a:p>
            <a:pPr lvl="2"/>
            <a:r>
              <a:rPr lang="en-US" sz="2500" dirty="0" smtClean="0">
                <a:solidFill>
                  <a:srgbClr val="3366FF"/>
                </a:solidFill>
              </a:rPr>
              <a:t>Ex</a:t>
            </a:r>
            <a:r>
              <a:rPr lang="en-US" sz="2300" dirty="0" smtClean="0"/>
              <a:t>:</a:t>
            </a:r>
          </a:p>
          <a:p>
            <a:pPr lvl="3"/>
            <a:r>
              <a:rPr lang="en-US" sz="2100" dirty="0" smtClean="0"/>
              <a:t>Fossil Fuels-- </a:t>
            </a:r>
          </a:p>
          <a:p>
            <a:pPr lvl="4"/>
            <a:r>
              <a:rPr lang="en-US" sz="2100" dirty="0" smtClean="0"/>
              <a:t>Oil (liquid)</a:t>
            </a:r>
          </a:p>
          <a:p>
            <a:pPr lvl="4"/>
            <a:r>
              <a:rPr lang="en-US" sz="2100" dirty="0" smtClean="0"/>
              <a:t>Natural Gas (gas) </a:t>
            </a:r>
          </a:p>
          <a:p>
            <a:pPr lvl="4"/>
            <a:r>
              <a:rPr lang="en-US" sz="2100" dirty="0" smtClean="0"/>
              <a:t>Coal (solid)</a:t>
            </a:r>
          </a:p>
          <a:p>
            <a:pPr marL="411480" lvl="1" indent="0">
              <a:buNone/>
            </a:pPr>
            <a:r>
              <a:rPr lang="en-US" sz="2700" dirty="0" smtClean="0">
                <a:hlinkClick r:id="rId3"/>
              </a:rPr>
              <a:t>VeggieMation Energy</a:t>
            </a:r>
            <a:endParaRPr lang="en-US" sz="27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248136" y="6121271"/>
            <a:ext cx="5471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BOTH NATURAL; FORMED IN NATURE!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34079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3366FF"/>
                </a:solidFill>
              </a:rPr>
              <a:t>Nonrenewable: Fossil Fuels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943" y="1752600"/>
            <a:ext cx="8851364" cy="4714870"/>
          </a:xfrm>
        </p:spPr>
        <p:txBody>
          <a:bodyPr>
            <a:normAutofit fontScale="85000" lnSpcReduction="10000"/>
          </a:bodyPr>
          <a:lstStyle/>
          <a:p>
            <a:r>
              <a:rPr lang="en-US" b="1" u="sng" dirty="0" smtClean="0"/>
              <a:t>Fossil fuel</a:t>
            </a:r>
            <a:r>
              <a:rPr lang="en-US" dirty="0" smtClean="0"/>
              <a:t>: nonrenewable energy resource from from the remains of organisms that lived long ago</a:t>
            </a:r>
          </a:p>
          <a:p>
            <a:pPr lvl="1"/>
            <a:r>
              <a:rPr lang="en-US" sz="2400" b="1" dirty="0" smtClean="0"/>
              <a:t>Types of Fossil Fuels:</a:t>
            </a:r>
          </a:p>
          <a:p>
            <a:pPr lvl="2"/>
            <a:r>
              <a:rPr lang="en-US" sz="2400" b="1" dirty="0" smtClean="0">
                <a:solidFill>
                  <a:srgbClr val="FF0080"/>
                </a:solidFill>
              </a:rPr>
              <a:t>Coal</a:t>
            </a:r>
            <a:r>
              <a:rPr lang="en-US" sz="2400" b="1" dirty="0" smtClean="0"/>
              <a:t>: ancient </a:t>
            </a:r>
            <a:r>
              <a:rPr lang="en-US" sz="2400" b="1" dirty="0" smtClean="0">
                <a:solidFill>
                  <a:srgbClr val="FF0080"/>
                </a:solidFill>
              </a:rPr>
              <a:t>plants</a:t>
            </a:r>
            <a:r>
              <a:rPr lang="en-US" sz="2400" b="1" dirty="0" smtClean="0"/>
              <a:t> only (</a:t>
            </a:r>
            <a:r>
              <a:rPr lang="en-US" sz="2400" b="1" u="sng" dirty="0" smtClean="0">
                <a:solidFill>
                  <a:srgbClr val="FF0080"/>
                </a:solidFill>
              </a:rPr>
              <a:t>electricity; power</a:t>
            </a:r>
            <a:r>
              <a:rPr lang="en-US" sz="2400" b="1" dirty="0" smtClean="0"/>
              <a:t>)</a:t>
            </a:r>
          </a:p>
          <a:p>
            <a:pPr lvl="2"/>
            <a:r>
              <a:rPr lang="en-US" sz="2400" b="1" dirty="0" smtClean="0">
                <a:solidFill>
                  <a:srgbClr val="FF8000"/>
                </a:solidFill>
              </a:rPr>
              <a:t>Oil</a:t>
            </a:r>
            <a:r>
              <a:rPr lang="en-US" sz="2400" b="1" dirty="0" smtClean="0"/>
              <a:t>: ancient </a:t>
            </a:r>
            <a:r>
              <a:rPr lang="en-US" sz="2400" b="1" dirty="0" smtClean="0">
                <a:solidFill>
                  <a:srgbClr val="FF8000"/>
                </a:solidFill>
              </a:rPr>
              <a:t>plants &amp; </a:t>
            </a:r>
            <a:r>
              <a:rPr lang="en-US" sz="2400" b="1" dirty="0" smtClean="0"/>
              <a:t>ancient </a:t>
            </a:r>
            <a:r>
              <a:rPr lang="en-US" sz="2400" b="1" dirty="0" smtClean="0">
                <a:solidFill>
                  <a:srgbClr val="FF8000"/>
                </a:solidFill>
              </a:rPr>
              <a:t>animals</a:t>
            </a:r>
            <a:r>
              <a:rPr lang="en-US" sz="2400" b="1" dirty="0" smtClean="0"/>
              <a:t> (</a:t>
            </a:r>
            <a:r>
              <a:rPr lang="en-US" sz="2400" b="1" u="sng" dirty="0" smtClean="0">
                <a:solidFill>
                  <a:srgbClr val="FF8000"/>
                </a:solidFill>
              </a:rPr>
              <a:t>contains gasoline, kerosene, diesel</a:t>
            </a:r>
            <a:r>
              <a:rPr lang="en-US" sz="2400" b="1" u="sng" dirty="0" smtClean="0"/>
              <a:t>)</a:t>
            </a:r>
          </a:p>
          <a:p>
            <a:pPr lvl="2"/>
            <a:r>
              <a:rPr lang="en-US" sz="2400" b="1" dirty="0" smtClean="0">
                <a:solidFill>
                  <a:srgbClr val="008000"/>
                </a:solidFill>
              </a:rPr>
              <a:t>Natural Gas</a:t>
            </a:r>
            <a:r>
              <a:rPr lang="en-US" sz="2400" b="1" dirty="0" smtClean="0"/>
              <a:t>: </a:t>
            </a:r>
            <a:r>
              <a:rPr lang="en-US" sz="2400" b="1" dirty="0"/>
              <a:t>ancient </a:t>
            </a:r>
            <a:r>
              <a:rPr lang="en-US" sz="2400" b="1" dirty="0">
                <a:solidFill>
                  <a:srgbClr val="008000"/>
                </a:solidFill>
              </a:rPr>
              <a:t>plants &amp;</a:t>
            </a:r>
            <a:r>
              <a:rPr lang="en-US" sz="2400" b="1" dirty="0"/>
              <a:t> ancient </a:t>
            </a:r>
            <a:r>
              <a:rPr lang="en-US" sz="2400" b="1" dirty="0" smtClean="0">
                <a:solidFill>
                  <a:srgbClr val="008000"/>
                </a:solidFill>
              </a:rPr>
              <a:t>animals</a:t>
            </a:r>
            <a:r>
              <a:rPr lang="en-US" sz="2400" b="1" dirty="0" smtClean="0"/>
              <a:t> (</a:t>
            </a:r>
            <a:r>
              <a:rPr lang="en-US" sz="2400" b="1" u="sng" dirty="0" smtClean="0">
                <a:solidFill>
                  <a:srgbClr val="008000"/>
                </a:solidFill>
              </a:rPr>
              <a:t>heats homes</a:t>
            </a:r>
            <a:r>
              <a:rPr lang="en-US" sz="2400" b="1" dirty="0" smtClean="0"/>
              <a:t>)</a:t>
            </a:r>
            <a:endParaRPr lang="en-US" sz="2400" b="1" dirty="0"/>
          </a:p>
          <a:p>
            <a:r>
              <a:rPr lang="en-US" b="1" u="sng" dirty="0" smtClean="0"/>
              <a:t>How Fossil Fuels are Formed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/>
              <a:t>Tiny plants and animal matter die in oceans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uried under layers of sediment (soil/sand) 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sym typeface="Wingdings"/>
              </a:rPr>
              <a:t>Heat from Earth and pressure from ocean and rocks above squeeze matter and chemical reaction occurs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sym typeface="Wingdings"/>
              </a:rPr>
              <a:t>Fossil fuels are formed millions of years later!</a:t>
            </a:r>
          </a:p>
          <a:p>
            <a:pPr marL="114300" indent="0" algn="ctr">
              <a:buNone/>
            </a:pPr>
            <a:r>
              <a:rPr lang="en-US" sz="3000" b="1" dirty="0" smtClean="0"/>
              <a:t>SUPPLY IS LIMITED; USING QUICKER THAN BEING MADE!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386902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Formation of natural gas &amp; Oil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700258"/>
            <a:ext cx="8559800" cy="47124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091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Coal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73" y="1657381"/>
            <a:ext cx="8750980" cy="497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36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Renewable resources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73" y="1752600"/>
            <a:ext cx="8735491" cy="4373563"/>
          </a:xfrm>
        </p:spPr>
        <p:txBody>
          <a:bodyPr/>
          <a:lstStyle/>
          <a:p>
            <a:r>
              <a:rPr lang="en-US" dirty="0" smtClean="0"/>
              <a:t>Replaced in relatively short amount of time (renewable) and little to no waste produced</a:t>
            </a:r>
          </a:p>
          <a:p>
            <a:r>
              <a:rPr lang="en-US" sz="2800" dirty="0" smtClean="0"/>
              <a:t>Types of Renewable Resources</a:t>
            </a:r>
          </a:p>
          <a:p>
            <a:pPr lvl="1"/>
            <a:r>
              <a:rPr lang="en-US" sz="2600" dirty="0" smtClean="0"/>
              <a:t>Nuclear</a:t>
            </a:r>
          </a:p>
          <a:p>
            <a:pPr lvl="1"/>
            <a:r>
              <a:rPr lang="en-US" sz="2600" dirty="0" smtClean="0"/>
              <a:t>Solar</a:t>
            </a:r>
          </a:p>
          <a:p>
            <a:pPr lvl="1"/>
            <a:r>
              <a:rPr lang="en-US" sz="2600" dirty="0" smtClean="0"/>
              <a:t>Wind</a:t>
            </a:r>
          </a:p>
          <a:p>
            <a:pPr lvl="1"/>
            <a:r>
              <a:rPr lang="en-US" sz="2600" dirty="0" smtClean="0"/>
              <a:t>Geothermal (Earth’s heat)</a:t>
            </a:r>
          </a:p>
          <a:p>
            <a:pPr lvl="1"/>
            <a:r>
              <a:rPr lang="en-US" sz="2600" dirty="0" smtClean="0"/>
              <a:t>Hydroelectric (water)</a:t>
            </a:r>
          </a:p>
        </p:txBody>
      </p:sp>
    </p:spTree>
    <p:extLst>
      <p:ext uri="{BB962C8B-B14F-4D97-AF65-F5344CB8AC3E}">
        <p14:creationId xmlns:p14="http://schemas.microsoft.com/office/powerpoint/2010/main" val="3049365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Renewable: Nuclear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created when atoms are split through a process called </a:t>
            </a:r>
            <a:r>
              <a:rPr lang="en-US" u="sng" dirty="0" smtClean="0"/>
              <a:t>fission</a:t>
            </a:r>
            <a:endParaRPr lang="en-US" dirty="0" smtClean="0"/>
          </a:p>
          <a:p>
            <a:r>
              <a:rPr lang="en-US" dirty="0" smtClean="0"/>
              <a:t>Energy created </a:t>
            </a:r>
            <a:r>
              <a:rPr lang="en-US" u="sng" dirty="0" smtClean="0"/>
              <a:t>heats water</a:t>
            </a:r>
          </a:p>
          <a:p>
            <a:r>
              <a:rPr lang="en-US" dirty="0" smtClean="0"/>
              <a:t>Heated water </a:t>
            </a:r>
            <a:r>
              <a:rPr lang="en-US" u="sng" dirty="0" smtClean="0"/>
              <a:t>produces steam </a:t>
            </a:r>
            <a:r>
              <a:rPr lang="en-US" u="sng" dirty="0" smtClean="0">
                <a:sym typeface="Wingdings"/>
              </a:rPr>
              <a:t> turns a turbine</a:t>
            </a:r>
          </a:p>
          <a:p>
            <a:r>
              <a:rPr lang="en-US" u="sng" dirty="0" smtClean="0">
                <a:sym typeface="Wingdings"/>
              </a:rPr>
              <a:t>Spinning turbine generates electricity</a:t>
            </a:r>
          </a:p>
          <a:p>
            <a:pPr marL="11430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146896"/>
              </p:ext>
            </p:extLst>
          </p:nvPr>
        </p:nvGraphicFramePr>
        <p:xfrm>
          <a:off x="641158" y="4120221"/>
          <a:ext cx="4206730" cy="244583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103365"/>
                <a:gridCol w="2103365"/>
              </a:tblGrid>
              <a:tr h="434153"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/>
                        <a:t>Advantage</a:t>
                      </a:r>
                      <a:endParaRPr lang="en-US" u="sng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/>
                        <a:t>Disadvantage</a:t>
                      </a:r>
                      <a:endParaRPr lang="en-US" u="sng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669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pollutants released into air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Renewable (controlled chemical reaction)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Does produce highly radioactive ground waste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856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Renewable Resources: Nuclear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28" y="1548432"/>
            <a:ext cx="8232711" cy="518800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951256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252</TotalTime>
  <Words>605</Words>
  <Application>Microsoft Macintosh PowerPoint</Application>
  <PresentationFormat>On-screen Show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Apothecary</vt:lpstr>
      <vt:lpstr>Chapter 23 Section 2</vt:lpstr>
      <vt:lpstr>Natural Resources</vt:lpstr>
      <vt:lpstr>Renewable vs. nonrenewable resources</vt:lpstr>
      <vt:lpstr>Nonrenewable: Fossil Fuels</vt:lpstr>
      <vt:lpstr>Formation of natural gas &amp; Oil</vt:lpstr>
      <vt:lpstr>Formation of Coal</vt:lpstr>
      <vt:lpstr>Renewable resources</vt:lpstr>
      <vt:lpstr>Renewable: Nuclear</vt:lpstr>
      <vt:lpstr>Renewable Resources: Nuclear</vt:lpstr>
      <vt:lpstr>Renewable: Solar</vt:lpstr>
      <vt:lpstr>Renewable: Solar</vt:lpstr>
      <vt:lpstr>Renewable: Wind</vt:lpstr>
      <vt:lpstr>Renewable: Geothermal</vt:lpstr>
      <vt:lpstr>Renewable Geothermal</vt:lpstr>
      <vt:lpstr>Renewable: Hydroelectric</vt:lpstr>
      <vt:lpstr>Renewable Hydroelectric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23 Section 2</dc:title>
  <dc:creator>Jillian Boisse</dc:creator>
  <cp:lastModifiedBy>Jillian Boisse</cp:lastModifiedBy>
  <cp:revision>35</cp:revision>
  <cp:lastPrinted>2013-12-10T16:33:20Z</cp:lastPrinted>
  <dcterms:created xsi:type="dcterms:W3CDTF">2013-11-11T23:49:56Z</dcterms:created>
  <dcterms:modified xsi:type="dcterms:W3CDTF">2014-12-08T22:28:59Z</dcterms:modified>
</cp:coreProperties>
</file>